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16b4957a3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2516b4957a3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408cc10d1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f408cc10d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16b4957a3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516b4957a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408cc10d1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f408cc10d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16b4957a3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516b4957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16b495e1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16b495e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94799abcb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94799abc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408cc10d1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f408cc10d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940485e08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22940485e0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940485e08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22940485e0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940485e08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22940485e0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940485e08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2940485e0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940485e08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2940485e0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16b4957a3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516b4957a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408cc10d1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f408cc10d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 with low confidence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terfall chart&#10;&#10;Description automatically generated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&#10;&#10;Description automatically generated"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chart&#10;&#10;Description automatically generated" id="59" name="Google Shape;5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atyawan.rahmat@gmail.com" TargetMode="External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lookerstudio.google.com/reporting/5b88c4ad-cc99-4d3a-995a-6032ea3297f9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30.png"/><Relationship Id="rId6" Type="http://schemas.openxmlformats.org/officeDocument/2006/relationships/hyperlink" Target="https://www.whoscored.com/Explanation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transfermarkt.co.in/transfermarkt-market-value-explained-how-is-it-determined-/view/news/385100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7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490425" y="3005500"/>
            <a:ext cx="9836700" cy="19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74"/>
              <a:buFont typeface="Calibri"/>
              <a:buNone/>
            </a:pPr>
            <a:r>
              <a:rPr lang="en-US" sz="3865"/>
              <a:t>Manchester United Player Rating x Market Value</a:t>
            </a:r>
            <a:endParaRPr sz="3865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74"/>
              <a:buFont typeface="Calibri"/>
              <a:buNone/>
            </a:pPr>
            <a:r>
              <a:t/>
            </a:r>
            <a:endParaRPr sz="3265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74"/>
              <a:buFont typeface="Calibri"/>
              <a:buNone/>
            </a:pPr>
            <a:r>
              <a:rPr lang="en-US" sz="2500"/>
              <a:t>Rahmat Satyawan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74"/>
              <a:buFont typeface="Calibri"/>
              <a:buNone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rahmat.stywan@gmail.com</a:t>
            </a:r>
            <a:endParaRPr sz="25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7350" y="5609050"/>
            <a:ext cx="978675" cy="99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/>
              <a:t>Step 2 - Data Cleansing</a:t>
            </a:r>
            <a:endParaRPr sz="3500"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1226025" y="18902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Jelaskan langkah-langkah yang dilakukan untuk membersihkan data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Lampirkan screenshot untuk mendukung proses ini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66175"/>
            <a:ext cx="5884426" cy="28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5650" y="2226988"/>
            <a:ext cx="34290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888" y="2009775"/>
            <a:ext cx="2409825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/>
              <a:t>Step 3 - Data Exploration &amp; Data Visualisation</a:t>
            </a:r>
            <a:endParaRPr sz="3500"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838200" y="2206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Jelaskan langkah-langkah yang dilakukan untuk melakukan eksplorasi data dan menghasilkan visualisasi data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Lampirkan screenshot untuk mendukung proses ini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/>
              <a:t>Step 3 - Data Exploration &amp; Data Visualisation</a:t>
            </a:r>
            <a:endParaRPr sz="3500"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838200" y="2206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Jelaskan langkah-langkah yang dilakukan untuk melakukan eksplorasi data dan menghasilkan visualisasi data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Lampirkan screenshot untuk mendukung proses ini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/>
              <a:t>Step 3 - Insight Analysis</a:t>
            </a:r>
            <a:endParaRPr sz="3500"/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838200" y="2206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Jelaskan insight yang dapat diambil dari proses pengolahan data yang disesuaikan dengan topik yang dipilih.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/>
              <a:t>Step 3 - Insight Analysis</a:t>
            </a:r>
            <a:endParaRPr sz="3500"/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838200" y="2206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Jelaskan insight yang dapat diambil dari proses pengolahan data yang disesuaikan dengan topik yang dipilih.https://lookerstudio.google.com/reporting/2834fec3-afce-47e1-b59e-f327487e4689</a:t>
            </a:r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00" y="2440800"/>
            <a:ext cx="5434450" cy="30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5892900" y="1253400"/>
            <a:ext cx="4477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Link 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https://lookerstudio.google.com/reporting/5b88c4ad-cc99-4d3a-995a-6032ea3297f9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https://lookerstudio.google.com/reporting/5b88c4ad-cc99-4d3a-995a-6032ea3297f9</a:t>
            </a:r>
            <a:endParaRPr/>
          </a:p>
        </p:txBody>
      </p:sp>
      <p:pic>
        <p:nvPicPr>
          <p:cNvPr id="207" name="Google Shape;207;p28"/>
          <p:cNvPicPr preferRelativeResize="0"/>
          <p:nvPr/>
        </p:nvPicPr>
        <p:blipFill rotWithShape="1">
          <a:blip r:embed="rId4">
            <a:alphaModFix/>
          </a:blip>
          <a:srcRect b="0" l="15176" r="36413" t="8475"/>
          <a:stretch/>
        </p:blipFill>
        <p:spPr>
          <a:xfrm>
            <a:off x="422650" y="847025"/>
            <a:ext cx="5133200" cy="587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778669"/>
            <a:ext cx="8572500" cy="530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414450" y="790725"/>
            <a:ext cx="10515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Arial"/>
                <a:ea typeface="Arial"/>
                <a:cs typeface="Arial"/>
                <a:sym typeface="Arial"/>
              </a:rPr>
              <a:t>Step 1 - Data Collection &amp; Data Integration</a:t>
            </a:r>
            <a:endParaRPr sz="3500"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525975" y="1683825"/>
            <a:ext cx="1715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Player Rating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50" y="2060600"/>
            <a:ext cx="5510659" cy="43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3809" y="2060600"/>
            <a:ext cx="5755790" cy="2469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0000" y="4703813"/>
            <a:ext cx="5831100" cy="4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6337525" y="5408825"/>
            <a:ext cx="36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https://www.whoscored.com/Explanations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414450" y="790725"/>
            <a:ext cx="10515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Arial"/>
                <a:ea typeface="Arial"/>
                <a:cs typeface="Arial"/>
                <a:sym typeface="Arial"/>
              </a:rPr>
              <a:t>Step 1 - Data Collection &amp; Data Integration</a:t>
            </a:r>
            <a:endParaRPr sz="3500"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525975" y="1683825"/>
            <a:ext cx="2780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Player Market Value</a:t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9297100" y="4706700"/>
            <a:ext cx="261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https://www.transfermarkt.co.in/transfermarkt-market-value-explained-how-is-it-determined-/view/news/385100</a:t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75" y="2132050"/>
            <a:ext cx="5536000" cy="43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7475" y="2959550"/>
            <a:ext cx="2985701" cy="1673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6775" y="1551625"/>
            <a:ext cx="2780700" cy="473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47470" y="1551620"/>
            <a:ext cx="2985699" cy="14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414450" y="790725"/>
            <a:ext cx="10515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Arial"/>
                <a:ea typeface="Arial"/>
                <a:cs typeface="Arial"/>
                <a:sym typeface="Arial"/>
              </a:rPr>
              <a:t>Step 1 - Data Collection &amp; Data Integration</a:t>
            </a:r>
            <a:endParaRPr sz="3500"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525975" y="1683825"/>
            <a:ext cx="9720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Scraping using Octaparse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75" y="2126300"/>
            <a:ext cx="6361800" cy="357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250" y="1480900"/>
            <a:ext cx="5139048" cy="28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3950" y="4371625"/>
            <a:ext cx="4420214" cy="248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414450" y="790725"/>
            <a:ext cx="10515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Arial"/>
                <a:ea typeface="Arial"/>
                <a:cs typeface="Arial"/>
                <a:sym typeface="Arial"/>
              </a:rPr>
              <a:t>Step 1 - Data Collection &amp; Data Integration</a:t>
            </a:r>
            <a:endParaRPr sz="3500"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525975" y="1683825"/>
            <a:ext cx="9720300" cy="29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Scraping using Octaparse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 Output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Man United with Rating From whoscored.com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Man United with Market Value from transfermarkt.com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Man United Rank and Statistic from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transfermarkt.com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Scope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Premier League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2015/2016 - 2022/2023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7627" y="3805775"/>
            <a:ext cx="4222575" cy="25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414450" y="790725"/>
            <a:ext cx="10515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Arial"/>
                <a:ea typeface="Arial"/>
                <a:cs typeface="Arial"/>
                <a:sym typeface="Arial"/>
              </a:rPr>
              <a:t>Step 1 - Data Collection &amp; Data Integration</a:t>
            </a:r>
            <a:endParaRPr sz="3500"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838200" y="2206625"/>
            <a:ext cx="55767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32702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Jelaskan langkah-langkah dilakukan untuk mengumpulkan data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Apabila menggunakan sumber external, sebutkan kredential sumber data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Lampirkan Screenshot untuk mendukung proses ini.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350" y="5363725"/>
            <a:ext cx="978675" cy="99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Arial"/>
                <a:ea typeface="Arial"/>
                <a:cs typeface="Arial"/>
                <a:sym typeface="Arial"/>
              </a:rPr>
              <a:t>Step 1 - Data Collection &amp; Data Integration</a:t>
            </a:r>
            <a:endParaRPr sz="3500"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838200" y="2206625"/>
            <a:ext cx="55767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32702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Jelaskan langkah-langkah dilakukan untuk mengumpulkan data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Apabila menggunakan sumber external, sebutkan kredential sumber data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Lampirkan Screenshot untuk mendukung proses ini.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350" y="5363725"/>
            <a:ext cx="978675" cy="99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675" y="3279500"/>
            <a:ext cx="6361800" cy="357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3675" y="2560678"/>
            <a:ext cx="4837800" cy="272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0975" y="572625"/>
            <a:ext cx="5139048" cy="28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32662" y="1930000"/>
            <a:ext cx="5958974" cy="335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9525" y="3264900"/>
            <a:ext cx="5460551" cy="30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Arial"/>
                <a:ea typeface="Arial"/>
                <a:cs typeface="Arial"/>
                <a:sym typeface="Arial"/>
              </a:rPr>
              <a:t>Step 1 - Data Collection &amp; Data Integration</a:t>
            </a:r>
            <a:endParaRPr sz="3500"/>
          </a:p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470825" y="23903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Jelaskan langkah-langkah dilakukan untuk mengumpulkan data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Apabila menggunakan sumber external, sebutkan kredential sumber data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Lampirkan Screenshot untuk mendukung proses ini.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00" y="2126325"/>
            <a:ext cx="4631731" cy="260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925" y="417550"/>
            <a:ext cx="3827726" cy="215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8169" y="3310725"/>
            <a:ext cx="4631726" cy="260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/>
              <a:t>Step 2 - Data Cleansing</a:t>
            </a:r>
            <a:endParaRPr sz="3500"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838200" y="2206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Jelaskan langkah-langkah yang dilakukan untuk membersihkan data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Lampirkan screenshot untuk mendukung proses ini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75" y="2206625"/>
            <a:ext cx="7135598" cy="401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834" y="2684725"/>
            <a:ext cx="7135589" cy="401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